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8" r:id="rId6"/>
    <p:sldId id="269"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1" d="100"/>
          <a:sy n="81" d="100"/>
        </p:scale>
        <p:origin x="1554" y="30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1/20/2026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1/20/2026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A5559-8B30-D401-0B98-AACE1929AF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D9EF10-8982-31A3-9E45-814BA7674E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72B5D8-EE63-1DB9-EC21-B87075B673E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1C0855-0DF8-0A4A-0871-4BE2768554B6}"/>
              </a:ext>
            </a:extLst>
          </p:cNvPr>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586688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CA2B4-879C-4485-6617-E59B2C199C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2033AE-5287-D531-5449-97DE39185D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62AF83-9BA7-1D67-127E-91EC1766ABD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0FF9972-6F61-C33A-A9F8-049B6C9C4C6B}"/>
              </a:ext>
            </a:extLst>
          </p:cNvPr>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005928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AB43D-CB00-AA6E-B075-E55AC20B8F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ED9E93-9471-04B4-D010-59A766573A10}"/>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1/21/26 TAC</a:t>
            </a:r>
          </a:p>
        </p:txBody>
      </p:sp>
      <p:sp>
        <p:nvSpPr>
          <p:cNvPr id="4" name="Slide Number Placeholder 3">
            <a:extLst>
              <a:ext uri="{FF2B5EF4-FFF2-40B4-BE49-F238E27FC236}">
                <a16:creationId xmlns:a16="http://schemas.microsoft.com/office/drawing/2014/main" id="{D7679DCF-CB3F-0D75-DDDB-2E67B9CB22D1}"/>
              </a:ext>
            </a:extLst>
          </p:cNvPr>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AA59BB84-AF10-EFE7-2257-7DEB45D6B1DE}"/>
              </a:ext>
            </a:extLst>
          </p:cNvPr>
          <p:cNvGraphicFramePr>
            <a:graphicFrameLocks noGrp="1"/>
          </p:cNvGraphicFramePr>
          <p:nvPr>
            <p:ph idx="1"/>
            <p:extLst>
              <p:ext uri="{D42A27DB-BD31-4B8C-83A1-F6EECF244321}">
                <p14:modId xmlns:p14="http://schemas.microsoft.com/office/powerpoint/2010/main" val="3330859202"/>
              </p:ext>
            </p:extLst>
          </p:nvPr>
        </p:nvGraphicFramePr>
        <p:xfrm>
          <a:off x="152399" y="914400"/>
          <a:ext cx="8839201" cy="5267048"/>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1050851">
                  <a:extLst>
                    <a:ext uri="{9D8B030D-6E8A-4147-A177-3AD203B41FA5}">
                      <a16:colId xmlns:a16="http://schemas.microsoft.com/office/drawing/2014/main" val="637760182"/>
                    </a:ext>
                  </a:extLst>
                </a:gridCol>
                <a:gridCol w="2819399">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Revision Request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NPRR1304, Move OBD to Section 22 – Procedure for Identifying Resource Nodes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NPRR1304.  ERCOT Staff has reviewed NPRR1304 and believes it has a positive market impact by standardizing the approval process for binding language.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NPRR1304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NPRR1304</a:t>
                      </a:r>
                    </a:p>
                  </a:txBody>
                  <a:tcPr marL="13681" marR="13681" marT="0" marB="0"/>
                </a:tc>
                <a:extLst>
                  <a:ext uri="{0D108BD9-81ED-4DB2-BD59-A6C34878D82A}">
                    <a16:rowId xmlns:a16="http://schemas.microsoft.com/office/drawing/2014/main" val="2518775289"/>
                  </a:ext>
                </a:extLst>
              </a:tr>
              <a:tr h="741703">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NPRR1305, Move OBD to Section 23 – Counter-Party Credit Application Form</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NPRR1305.  ERCOT Staff has reviewed NPRR1305 and believes it has a positive market impact by standardizing the approval process for binding language.</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NPRR1305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NPRR1305</a:t>
                      </a:r>
                    </a:p>
                  </a:txBody>
                  <a:tcPr marL="13681" marR="13681" marT="0" marB="0"/>
                </a:tc>
                <a:extLst>
                  <a:ext uri="{0D108BD9-81ED-4DB2-BD59-A6C34878D82A}">
                    <a16:rowId xmlns:a16="http://schemas.microsoft.com/office/drawing/2014/main" val="3766584417"/>
                  </a:ext>
                </a:extLst>
              </a:tr>
              <a:tr h="83724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NPRR1311, Correction to Real-Time Reliability Deployment Price Adders for Ancillary Services under Load Shed for RTC+B</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PR447, Real-Time Co-optimization (RTC))</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NPRR1311. ERCOT Staff has reviewed NPRR1311 and believes the market impact for NPRR1311 aligns the Protocols with the intended behavior (and as-built systems) for the determining Ancillary Service prices under this specific set of conditions.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NPRR1311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NPRR1311</a:t>
                      </a:r>
                    </a:p>
                  </a:txBody>
                  <a:tcPr marL="13681" marR="13681" marT="0" marB="0"/>
                </a:tc>
                <a:extLst>
                  <a:ext uri="{0D108BD9-81ED-4DB2-BD59-A6C34878D82A}">
                    <a16:rowId xmlns:a16="http://schemas.microsoft.com/office/drawing/2014/main" val="1666525996"/>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PGRR127, Addition of Proposed Generation to the Planning Models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$20K - $40K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PGRR127. ERCOT Staff has reviewed PGRR127 and believes that it provides a positive market impact by leading the industry in grid reliability by outlining the additional generators that may be included in the planning models to address the generation shortfall introduced by the implementation of the new requirement from House Bill (HB) 5066 (88th Legislature) and unprecedented load growth in Texas.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PGRR127</a:t>
                      </a:r>
                    </a:p>
                  </a:txBody>
                  <a:tcPr marL="13681" marR="13681" marT="0" marB="0"/>
                </a:tc>
                <a:extLst>
                  <a:ext uri="{0D108BD9-81ED-4DB2-BD59-A6C34878D82A}">
                    <a16:rowId xmlns:a16="http://schemas.microsoft.com/office/drawing/2014/main" val="265964083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PGRR132, Update to Standard Generation Interconnection Agreement (SGIA) Requirement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PGRR132. ERCOT Staff has reviewed PGRR132 and believes that if a SGIA is amended for the reasons set forth in the PGRR, the new or modified Resources must comply with all applicable operating and technical requirements in the Protocols or Operating Guides in effect when the amended SGIA is executed, enhancing ERCOT System reliability by ensuring compliance with updated requirements and eliminating the possibility for new or modified Resources to amend an existing agreement to avoid complying with new or modified reliability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 </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PGRR132</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4233150987"/>
                  </a:ext>
                </a:extLst>
              </a:tr>
            </a:tbl>
          </a:graphicData>
        </a:graphic>
      </p:graphicFrame>
    </p:spTree>
    <p:extLst>
      <p:ext uri="{BB962C8B-B14F-4D97-AF65-F5344CB8AC3E}">
        <p14:creationId xmlns:p14="http://schemas.microsoft.com/office/powerpoint/2010/main" val="1971827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C9D93-C809-DB5B-8AEC-168449122C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8D00F2-4D8D-F8AD-D265-95B35F12A0F1}"/>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a:t>
            </a:r>
            <a:r>
              <a:rPr lang="en-US" dirty="0"/>
              <a:t>1/21/26</a:t>
            </a:r>
            <a:r>
              <a:rPr lang="en-US" b="1" dirty="0">
                <a:solidFill>
                  <a:schemeClr val="accent1"/>
                </a:solidFill>
              </a:rPr>
              <a:t> TAC</a:t>
            </a:r>
          </a:p>
        </p:txBody>
      </p:sp>
      <p:sp>
        <p:nvSpPr>
          <p:cNvPr id="4" name="Slide Number Placeholder 3">
            <a:extLst>
              <a:ext uri="{FF2B5EF4-FFF2-40B4-BE49-F238E27FC236}">
                <a16:creationId xmlns:a16="http://schemas.microsoft.com/office/drawing/2014/main" id="{74DE1E1F-2506-64B4-2457-B24693E8EFE2}"/>
              </a:ext>
            </a:extLst>
          </p:cNvPr>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FDD5FCDE-BCAB-2B76-3983-BBE7DA694D51}"/>
              </a:ext>
            </a:extLst>
          </p:cNvPr>
          <p:cNvGraphicFramePr>
            <a:graphicFrameLocks noGrp="1"/>
          </p:cNvGraphicFramePr>
          <p:nvPr>
            <p:ph idx="1"/>
            <p:extLst>
              <p:ext uri="{D42A27DB-BD31-4B8C-83A1-F6EECF244321}">
                <p14:modId xmlns:p14="http://schemas.microsoft.com/office/powerpoint/2010/main" val="1951303038"/>
              </p:ext>
            </p:extLst>
          </p:nvPr>
        </p:nvGraphicFramePr>
        <p:xfrm>
          <a:off x="152399" y="1056061"/>
          <a:ext cx="8839201" cy="1278998"/>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Revision Request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CFSG Review</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939677">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extLst>
                  <a:ext uri="{0D108BD9-81ED-4DB2-BD59-A6C34878D82A}">
                    <a16:rowId xmlns:a16="http://schemas.microsoft.com/office/drawing/2014/main" val="3441490876"/>
                  </a:ext>
                </a:extLst>
              </a:tr>
            </a:tbl>
          </a:graphicData>
        </a:graphic>
      </p:graphicFrame>
    </p:spTree>
    <p:extLst>
      <p:ext uri="{BB962C8B-B14F-4D97-AF65-F5344CB8AC3E}">
        <p14:creationId xmlns:p14="http://schemas.microsoft.com/office/powerpoint/2010/main" val="3591758708"/>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12224</TotalTime>
  <Words>611</Words>
  <Application>Microsoft Office PowerPoint</Application>
  <PresentationFormat>On-screen Show (4:3)</PresentationFormat>
  <Paragraphs>54</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Revision Request Summary for 1/21/26 TAC</vt:lpstr>
      <vt:lpstr>Revision Request Summary for 1/21/26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Ann Shang Boren</cp:lastModifiedBy>
  <cp:revision>131</cp:revision>
  <cp:lastPrinted>2016-01-21T20:53:15Z</cp:lastPrinted>
  <dcterms:created xsi:type="dcterms:W3CDTF">2016-01-21T15:20:31Z</dcterms:created>
  <dcterms:modified xsi:type="dcterms:W3CDTF">2026-01-20T14:09:03Z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